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43" r:id="rId21"/>
    <p:sldId id="444" r:id="rId22"/>
    <p:sldId id="442" r:id="rId23"/>
  </p:sldIdLst>
  <p:sldSz cx="12192000" cy="6858000"/>
  <p:notesSz cx="6858000" cy="9144000"/>
  <p:custShowLst>
    <p:custShow name="自定义放映 1" id="0">
      <p:sldLst/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DA2128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42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4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image" Target="../media/image34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8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" Target="slide1.xml"/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4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基于用户体验的外卖平台</a:t>
            </a:r>
            <a:br>
              <a:rPr lang="zh-CN" altLang="zh-CN"/>
            </a:br>
            <a:r>
              <a:rPr lang="zh-CN" altLang="zh-CN"/>
              <a:t>网站设计与实现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答辩人：</a:t>
            </a:r>
            <a:r>
              <a:rPr lang="zh-CN" altLang="en-US" b="1"/>
              <a:t>陈吉平</a:t>
            </a:r>
            <a:r>
              <a:rPr lang="zh-CN" altLang="en-US"/>
              <a:t> 指导老师：</a:t>
            </a:r>
            <a:r>
              <a:rPr lang="zh-CN" altLang="en-US" b="1"/>
              <a:t>黄燕红</a:t>
            </a:r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1232853"/>
            <a:ext cx="5928360" cy="26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图片 169" descr="屏幕截图 2021-01-05 1653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8" y="1654493"/>
            <a:ext cx="5934075" cy="2666365"/>
          </a:xfrm>
          <a:prstGeom prst="rect">
            <a:avLst/>
          </a:prstGeom>
        </p:spPr>
      </p:pic>
      <p:pic>
        <p:nvPicPr>
          <p:cNvPr id="8" name="图片 8" descr="{9C146F89-34AE-4E23-983E-FA9FB88E806D}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655" y="1233170"/>
            <a:ext cx="3489960" cy="3409950"/>
          </a:xfrm>
          <a:prstGeom prst="rect">
            <a:avLst/>
          </a:prstGeom>
        </p:spPr>
      </p:pic>
      <p:pic>
        <p:nvPicPr>
          <p:cNvPr id="167" name="图片 167" descr="屏幕截图 2021-01-05 1658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" y="4238308"/>
            <a:ext cx="2457450" cy="2619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5" name="图片 175" descr="屏幕截图 2021-01-05 1901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269365"/>
            <a:ext cx="2280285" cy="4319270"/>
          </a:xfrm>
          <a:prstGeom prst="rect">
            <a:avLst/>
          </a:prstGeom>
        </p:spPr>
      </p:pic>
      <p:pic>
        <p:nvPicPr>
          <p:cNvPr id="177" name="图片 177" descr="屏幕截图 2021-01-05 1902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60" y="1269365"/>
            <a:ext cx="1619885" cy="4343400"/>
          </a:xfrm>
          <a:prstGeom prst="rect">
            <a:avLst/>
          </a:prstGeom>
        </p:spPr>
      </p:pic>
      <p:pic>
        <p:nvPicPr>
          <p:cNvPr id="15" name="图片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288" y="1269365"/>
            <a:ext cx="5931535" cy="41656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6" name="图片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1466850"/>
            <a:ext cx="2319020" cy="2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465" y="1466850"/>
            <a:ext cx="3714750" cy="260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图片 182" descr="屏幕截图 2021-01-06 17365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43" y="4178935"/>
            <a:ext cx="5928995" cy="1338580"/>
          </a:xfrm>
          <a:prstGeom prst="rect">
            <a:avLst/>
          </a:prstGeom>
        </p:spPr>
      </p:pic>
      <p:pic>
        <p:nvPicPr>
          <p:cNvPr id="28" name="图片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215" y="1466850"/>
            <a:ext cx="5473700" cy="29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图片 186" descr="屏幕截图 2021-01-06 1744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055" y="4642485"/>
            <a:ext cx="4133850" cy="6858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可复用组件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85" name="图片 185" descr="屏幕截图 2021-01-06 1740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3" y="1217613"/>
            <a:ext cx="5940425" cy="45548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" name="图片 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790" y="1222375"/>
            <a:ext cx="3886200" cy="21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" y="3810635"/>
            <a:ext cx="3873500" cy="218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图片 197" descr="屏幕截图 2021-01-10 1644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790" y="3810635"/>
            <a:ext cx="3886835" cy="2186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2640" y="344932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首页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5558790" y="344932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店铺分类页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743585" y="609981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店铺页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5646420" y="609981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确认下单页</a:t>
            </a:r>
            <a:endParaRPr lang="zh-CN" altLang="en-US" sz="1200"/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8" name="图片 198" descr="屏幕截图 2021-01-10 1649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321435"/>
            <a:ext cx="5107940" cy="1708150"/>
          </a:xfrm>
          <a:prstGeom prst="rect">
            <a:avLst/>
          </a:prstGeom>
        </p:spPr>
      </p:pic>
      <p:pic>
        <p:nvPicPr>
          <p:cNvPr id="25" name="图片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343" y="1321118"/>
            <a:ext cx="5925185" cy="333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1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" y="3336290"/>
            <a:ext cx="5108575" cy="2874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143000" y="3029585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支付页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1360805" y="626745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订单列表页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7074535" y="4801235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店铺搜索页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应用部分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具体页面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6" name="图片 206" descr="屏幕截图 2021-01-10 18122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282700"/>
            <a:ext cx="3700145" cy="2081530"/>
          </a:xfrm>
          <a:prstGeom prst="rect">
            <a:avLst/>
          </a:prstGeom>
        </p:spPr>
      </p:pic>
      <p:pic>
        <p:nvPicPr>
          <p:cNvPr id="209" name="图片 209" descr="屏幕截图 2021-01-10 18382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80" y="1282700"/>
            <a:ext cx="3667125" cy="2063115"/>
          </a:xfrm>
          <a:prstGeom prst="rect">
            <a:avLst/>
          </a:prstGeom>
        </p:spPr>
      </p:pic>
      <p:pic>
        <p:nvPicPr>
          <p:cNvPr id="211" name="图片 211" descr="屏幕截图 2021-01-10 1847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740" y="3839845"/>
            <a:ext cx="4571365" cy="2571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2940" y="346456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个人页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6031230" y="3464560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客服中心页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3813175" y="6505575"/>
            <a:ext cx="3711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积分商城页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性能优化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10" y="2586355"/>
            <a:ext cx="4314825" cy="1685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3410" y="1380490"/>
            <a:ext cx="3529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资源压缩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CDN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449955" y="4342130"/>
            <a:ext cx="42849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优化基准测试数据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网站优化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体验优化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770" y="1437640"/>
            <a:ext cx="3817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动画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安慰进度条</a:t>
            </a:r>
            <a:endParaRPr lang="zh-CN" altLang="en-US"/>
          </a:p>
        </p:txBody>
      </p:sp>
      <p:pic>
        <p:nvPicPr>
          <p:cNvPr id="10" name="图片 6" descr="{BAC574B2-DC26-4A44-B893-35488A3BBF10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" y="2418715"/>
            <a:ext cx="10897870" cy="716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总结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" y="1318895"/>
            <a:ext cx="6227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做了什么</a:t>
            </a:r>
            <a:endParaRPr lang="zh-CN" altLang="en-US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" y="1781810"/>
            <a:ext cx="2573655" cy="20205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035" y="1781810"/>
            <a:ext cx="3045460" cy="20326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095" y="1772285"/>
            <a:ext cx="4229735" cy="20300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6295" y="3814445"/>
            <a:ext cx="25069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设计与开发规范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3963670" y="3814445"/>
            <a:ext cx="30448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编程实现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7618095" y="3814445"/>
            <a:ext cx="42297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网站优化</a:t>
            </a:r>
            <a:endParaRPr lang="zh-CN" altLang="en-US" sz="1200"/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目 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2935" y="1405890"/>
            <a:ext cx="72237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论文摘要</a:t>
            </a: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研究背景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基础部分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应用部分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优化部分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总结</a:t>
            </a:r>
            <a:endParaRPr lang="zh-CN" altLang="en-US" sz="22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总结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" y="1318895"/>
            <a:ext cx="6227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学到了什么</a:t>
            </a:r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802640" y="1785620"/>
            <a:ext cx="64071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软件工程与网页媒体交互设计的互相融合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系统设计中的取舍问题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工程理论在实际设计中的应用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感谢聆听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论文摘要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110" y="1226820"/>
            <a:ext cx="11344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用户体验为中心</a:t>
            </a:r>
            <a:r>
              <a:rPr lang="zh-CN" altLang="en-US" sz="2400"/>
              <a:t> </a:t>
            </a:r>
            <a:r>
              <a:rPr lang="en-US" altLang="zh-CN" sz="2400"/>
              <a:t>+ </a:t>
            </a:r>
            <a:r>
              <a:rPr lang="zh-CN" altLang="en-US" sz="2400" b="1"/>
              <a:t>工程与设计平衡</a:t>
            </a:r>
            <a:r>
              <a:rPr lang="zh-CN" altLang="en-US" sz="2400"/>
              <a:t> </a:t>
            </a:r>
            <a:r>
              <a:rPr lang="en-US" altLang="zh-CN" sz="2400"/>
              <a:t>+ </a:t>
            </a:r>
            <a:r>
              <a:rPr lang="zh-CN" altLang="en-US" sz="2400" b="1"/>
              <a:t>优化</a:t>
            </a:r>
            <a:r>
              <a:rPr lang="zh-CN" altLang="en-US" sz="2400"/>
              <a:t>      </a:t>
            </a:r>
            <a:r>
              <a:rPr lang="en-US" altLang="zh-CN" sz="2400"/>
              <a:t>=&gt;         </a:t>
            </a:r>
            <a:r>
              <a:rPr lang="zh-CN" altLang="en-US" sz="2400"/>
              <a:t>基于用户体验的外卖平台网站</a:t>
            </a:r>
            <a:endParaRPr lang="zh-CN" altLang="en-US" sz="2400"/>
          </a:p>
        </p:txBody>
      </p:sp>
      <p:pic>
        <p:nvPicPr>
          <p:cNvPr id="8" name="图片 7" descr="htmlcssj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310" y="2270760"/>
            <a:ext cx="3656330" cy="2433320"/>
          </a:xfrm>
          <a:prstGeom prst="rect">
            <a:avLst/>
          </a:prstGeom>
        </p:spPr>
      </p:pic>
      <p:pic>
        <p:nvPicPr>
          <p:cNvPr id="9" name="图片 8" descr="1_OrjCKmou1jT4It5so5gv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3074670"/>
            <a:ext cx="1762760" cy="1077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89350" y="4223385"/>
            <a:ext cx="429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SPA(Single Page Application) 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99660" y="2205355"/>
            <a:ext cx="1998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↑ </a:t>
            </a:r>
            <a:endParaRPr lang="en-US" altLang="zh-CN"/>
          </a:p>
          <a:p>
            <a:pPr algn="ctr"/>
            <a:r>
              <a:rPr lang="zh-CN" altLang="en-US"/>
              <a:t>支撑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研究背景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345" y="1421765"/>
            <a:ext cx="7223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交互设计的发展</a:t>
            </a: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/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网站设计开发的发展</a:t>
            </a: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>
                <a:solidFill>
                  <a:schemeClr val="tx1"/>
                </a:solidFill>
              </a:rPr>
              <a:t>外卖平台市场</a:t>
            </a:r>
            <a:endParaRPr lang="zh-CN" altLang="en-US" sz="22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20" y="1633855"/>
            <a:ext cx="2525395" cy="1381760"/>
          </a:xfrm>
          <a:prstGeom prst="rect">
            <a:avLst/>
          </a:prstGeom>
        </p:spPr>
      </p:pic>
      <p:pic>
        <p:nvPicPr>
          <p:cNvPr id="8" name="图片 7" descr="heroImg_x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965" y="1617345"/>
            <a:ext cx="2386330" cy="1414780"/>
          </a:xfrm>
          <a:prstGeom prst="rect">
            <a:avLst/>
          </a:prstGeom>
        </p:spPr>
      </p:pic>
      <p:pic>
        <p:nvPicPr>
          <p:cNvPr id="9" name="图片 8" descr="97744-v1-apple-iphone-7-mobile-phone-large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540" y="1510030"/>
            <a:ext cx="1129030" cy="1505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-23232" t="702" r="-18063" b="410"/>
          <a:stretch>
            <a:fillRect/>
          </a:stretch>
        </p:blipFill>
        <p:spPr>
          <a:xfrm>
            <a:off x="2188845" y="3453765"/>
            <a:ext cx="4048760" cy="1438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385" y="3453765"/>
            <a:ext cx="2672080" cy="1503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6540" y="3453765"/>
            <a:ext cx="2684780" cy="1510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545" y="5187950"/>
            <a:ext cx="1907540" cy="15043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设计原则</a:t>
            </a:r>
            <a:r>
              <a:rPr lang="en-US" altLang="zh-CN">
                <a:solidFill>
                  <a:schemeClr val="bg1"/>
                </a:solidFill>
              </a:rPr>
              <a:t>&amp;</a:t>
            </a:r>
            <a:r>
              <a:rPr lang="zh-CN" altLang="en-US">
                <a:solidFill>
                  <a:schemeClr val="bg1"/>
                </a:solidFill>
              </a:rPr>
              <a:t>决策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620" y="1332865"/>
            <a:ext cx="322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核心决策：</a:t>
            </a:r>
            <a:r>
              <a:rPr lang="zh-CN" altLang="en-US" b="1"/>
              <a:t>用户体验优先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62940" y="1812925"/>
            <a:ext cx="443547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使用</a:t>
            </a:r>
            <a:r>
              <a:rPr lang="en-US" altLang="zh-CN" sz="2200"/>
              <a:t>SPA</a:t>
            </a:r>
            <a:r>
              <a:rPr lang="zh-CN" altLang="en-US" sz="2200"/>
              <a:t>技术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业务流程为主线进行设计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达到工程与设计的平衡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组件化设计</a:t>
            </a:r>
            <a:endParaRPr lang="zh-CN" altLang="en-US" sz="22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440" y="1282700"/>
            <a:ext cx="143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颜色</a:t>
            </a:r>
            <a:endParaRPr lang="zh-CN" altLang="en-US" b="1"/>
          </a:p>
        </p:txBody>
      </p:sp>
      <p:pic>
        <p:nvPicPr>
          <p:cNvPr id="161" name="图片 161" descr="屏幕截图 2021-01-03 172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579880"/>
            <a:ext cx="4236720" cy="1584960"/>
          </a:xfrm>
          <a:prstGeom prst="rect">
            <a:avLst/>
          </a:prstGeom>
        </p:spPr>
      </p:pic>
      <p:pic>
        <p:nvPicPr>
          <p:cNvPr id="162" name="图片 162" descr="屏幕截图 2021-01-03 1730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33" y="2195830"/>
            <a:ext cx="5939155" cy="969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88695" y="3164840"/>
            <a:ext cx="3293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主色</a:t>
            </a:r>
            <a:r>
              <a:rPr lang="en-US" altLang="zh-CN" sz="1200"/>
              <a:t>(</a:t>
            </a:r>
            <a:r>
              <a:rPr lang="zh-CN" altLang="en-US" sz="1200"/>
              <a:t>企业文化、受众群体</a:t>
            </a:r>
            <a:r>
              <a:rPr lang="en-US" altLang="zh-CN" sz="1200"/>
              <a:t>)</a:t>
            </a:r>
            <a:endParaRPr lang="en-US" altLang="zh-CN" sz="1200"/>
          </a:p>
        </p:txBody>
      </p:sp>
      <p:sp>
        <p:nvSpPr>
          <p:cNvPr id="11" name="文本框 10"/>
          <p:cNvSpPr txBox="1"/>
          <p:nvPr/>
        </p:nvSpPr>
        <p:spPr>
          <a:xfrm>
            <a:off x="6414135" y="3164840"/>
            <a:ext cx="50063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辅色</a:t>
            </a:r>
            <a:r>
              <a:rPr lang="en-US" altLang="zh-CN" sz="1200"/>
              <a:t>(</a:t>
            </a:r>
            <a:r>
              <a:rPr lang="zh-CN" altLang="en-US" sz="1200"/>
              <a:t>业务场景</a:t>
            </a:r>
            <a:r>
              <a:rPr lang="en-US" altLang="zh-CN" sz="1200"/>
              <a:t>)</a:t>
            </a:r>
            <a:endParaRPr lang="en-US" altLang="zh-CN" sz="1200"/>
          </a:p>
        </p:txBody>
      </p:sp>
      <p:sp>
        <p:nvSpPr>
          <p:cNvPr id="12" name="文本框 11"/>
          <p:cNvSpPr txBox="1"/>
          <p:nvPr/>
        </p:nvSpPr>
        <p:spPr>
          <a:xfrm>
            <a:off x="599440" y="3425190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字体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1116965" y="3735705"/>
            <a:ext cx="107321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font-family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: 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Neue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Helvetica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PingFang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SC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Hiragino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GB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","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Microsoft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 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YaHei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","微软雅黑",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Arial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,</a:t>
            </a:r>
            <a:r>
              <a:rPr lang="en-US" sz="1400" b="0">
                <a:solidFill>
                  <a:srgbClr val="3182BD"/>
                </a:solidFill>
                <a:latin typeface="Consolas" panose="020B0609020204030204" charset="0"/>
                <a:ea typeface="宋体" panose="02010600030101010101" pitchFamily="2" charset="-122"/>
              </a:rPr>
              <a:t>sans-serif</a:t>
            </a:r>
            <a:r>
              <a:rPr lang="en-US" sz="14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;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65" y="4257675"/>
            <a:ext cx="2651760" cy="2132965"/>
          </a:xfrm>
          <a:prstGeom prst="rect">
            <a:avLst/>
          </a:prstGeom>
        </p:spPr>
      </p:pic>
      <p:pic>
        <p:nvPicPr>
          <p:cNvPr id="16" name="图片 5" descr="{8033018C-DF0E-4E1C-9EED-656482649643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200" y="4494530"/>
            <a:ext cx="5334000" cy="1200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边框</a:t>
            </a:r>
            <a:endParaRPr lang="zh-CN" altLang="en-US" b="1"/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1757998"/>
            <a:ext cx="593090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3255645"/>
            <a:ext cx="5933440" cy="11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655" y="1927225"/>
            <a:ext cx="5268595" cy="32073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69620" y="2867660"/>
            <a:ext cx="5457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边框线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901065" y="4592320"/>
            <a:ext cx="5457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边框圆角</a:t>
            </a:r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6177280" y="5134610"/>
            <a:ext cx="5457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边框阴影</a:t>
            </a:r>
            <a:endParaRPr lang="zh-CN" altLang="en-US" sz="1200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图标</a:t>
            </a:r>
            <a:endParaRPr lang="zh-CN" altLang="en-US" b="1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758315"/>
            <a:ext cx="4841240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368415" y="1802130"/>
            <a:ext cx="4010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圆形与非圆形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实心与空心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0900" y="5822315"/>
            <a:ext cx="4465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部分图标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275" y="0"/>
            <a:ext cx="12232640" cy="1104265"/>
          </a:xfrm>
          <a:prstGeom prst="rect">
            <a:avLst/>
          </a:prstGeom>
          <a:solidFill>
            <a:srgbClr val="DA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62255"/>
            <a:ext cx="2931160" cy="652145"/>
          </a:xfrm>
          <a:prstGeom prst="rect">
            <a:avLst/>
          </a:prstGeom>
        </p:spPr>
      </p:pic>
      <p:pic>
        <p:nvPicPr>
          <p:cNvPr id="6" name="图片 5" descr="head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64770"/>
            <a:ext cx="4227830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296545"/>
            <a:ext cx="2214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基础部分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5650" y="46291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</a:rPr>
              <a:t>设计规范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139001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布局</a:t>
            </a:r>
            <a:endParaRPr lang="zh-CN" altLang="en-US" b="1"/>
          </a:p>
        </p:txBody>
      </p:sp>
      <p:pic>
        <p:nvPicPr>
          <p:cNvPr id="163" name="图片 163" descr="屏幕截图 2021-01-04 215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8" y="1758315"/>
            <a:ext cx="5688965" cy="2185670"/>
          </a:xfrm>
          <a:prstGeom prst="rect">
            <a:avLst/>
          </a:prstGeom>
        </p:spPr>
      </p:pic>
      <p:pic>
        <p:nvPicPr>
          <p:cNvPr id="164" name="图片 164" descr="屏幕截图 2021-01-04 2156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3" y="4172268"/>
            <a:ext cx="5940425" cy="20237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8370" y="3943985"/>
            <a:ext cx="5367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网站基础布局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949960" y="6196330"/>
            <a:ext cx="5367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网站栅格布局（</a:t>
            </a:r>
            <a:r>
              <a:rPr lang="en-US" altLang="zh-CN" sz="1200"/>
              <a:t>24</a:t>
            </a:r>
            <a:r>
              <a:rPr lang="zh-CN" altLang="en-US" sz="1200"/>
              <a:t>列</a:t>
            </a:r>
            <a:r>
              <a:rPr lang="zh-CN" altLang="en-US" sz="1200"/>
              <a:t>）</a:t>
            </a:r>
            <a:endParaRPr lang="en-US" altLang="zh-CN" sz="1200"/>
          </a:p>
        </p:txBody>
      </p:sp>
      <p:sp>
        <p:nvSpPr>
          <p:cNvPr id="10" name="文本框 9"/>
          <p:cNvSpPr txBox="1"/>
          <p:nvPr/>
        </p:nvSpPr>
        <p:spPr>
          <a:xfrm>
            <a:off x="6783705" y="1695450"/>
            <a:ext cx="3031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灵活性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兼容性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WPS 演示</Application>
  <PresentationFormat>宽屏</PresentationFormat>
  <Paragraphs>178</Paragraphs>
  <Slides>21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  <vt:variant>
        <vt:lpstr>自定义放映</vt:lpstr>
      </vt:variant>
      <vt:variant>
        <vt:i4>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Wingdings</vt:lpstr>
      <vt:lpstr>Consolas</vt:lpstr>
      <vt:lpstr>Arial Unicode MS</vt:lpstr>
      <vt:lpstr>Calibri</vt:lpstr>
      <vt:lpstr>Office 主题​​</vt:lpstr>
      <vt:lpstr>基于用户体验的外卖平台 网站设计与实现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My、</cp:lastModifiedBy>
  <cp:revision>208</cp:revision>
  <dcterms:created xsi:type="dcterms:W3CDTF">2019-06-19T02:08:00Z</dcterms:created>
  <dcterms:modified xsi:type="dcterms:W3CDTF">2021-03-14T05:53:35Z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